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7" r:id="rId3"/>
    <p:sldId id="301" r:id="rId4"/>
    <p:sldId id="302" r:id="rId5"/>
    <p:sldId id="303" r:id="rId6"/>
    <p:sldId id="304" r:id="rId7"/>
    <p:sldId id="305" r:id="rId8"/>
    <p:sldId id="316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0"/>
    <p:restoredTop sz="94569"/>
  </p:normalViewPr>
  <p:slideViewPr>
    <p:cSldViewPr snapToGrid="0">
      <p:cViewPr varScale="1">
        <p:scale>
          <a:sx n="96" d="100"/>
          <a:sy n="96" d="100"/>
        </p:scale>
        <p:origin x="1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B50A-0E65-384C-BAFD-840EA4574E2F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1D-17CA-B147-88ED-7BA7466B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E8B9-F2F3-6448-991D-5CBF074E93E4}" type="datetimeFigureOut">
              <a:rPr lang="en-US" smtClean="0"/>
              <a:t>3/26/18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D2E5-F691-9B44-951E-88C3CB78D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0" y="1576325"/>
            <a:ext cx="3729173" cy="53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2510"/>
            <a:ext cx="7772400" cy="1470025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5477"/>
            <a:ext cx="2057400" cy="51406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5477"/>
            <a:ext cx="6019800" cy="514068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695"/>
            <a:ext cx="4040188" cy="68008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3841"/>
            <a:ext cx="4040188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0695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3841"/>
            <a:ext cx="4041775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476"/>
            <a:ext cx="3008313" cy="1000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477"/>
            <a:ext cx="5111750" cy="514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5708"/>
            <a:ext cx="3008313" cy="4140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5475"/>
            <a:ext cx="5486400" cy="3742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233368"/>
                </a:solidFill>
              </a:defRPr>
            </a:lvl1pPr>
          </a:lstStyle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5590"/>
            <a:ext cx="2485812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>
                <a:solidFill>
                  <a:srgbClr val="233368"/>
                </a:solidFill>
                <a:latin typeface="Cambria"/>
                <a:cs typeface="Cambria"/>
              </a:rPr>
              <a:t>www.fordschool.umich.edu</a:t>
            </a:r>
          </a:p>
        </p:txBody>
      </p:sp>
    </p:spTree>
    <p:extLst>
      <p:ext uri="{BB962C8B-B14F-4D97-AF65-F5344CB8AC3E}">
        <p14:creationId xmlns:p14="http://schemas.microsoft.com/office/powerpoint/2010/main" val="8883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-personal.umich.edu/~alandear/news/TradeNew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1" y="2884160"/>
            <a:ext cx="7772400" cy="642337"/>
          </a:xfrm>
        </p:spPr>
        <p:txBody>
          <a:bodyPr>
            <a:noAutofit/>
          </a:bodyPr>
          <a:lstStyle/>
          <a:p>
            <a:r>
              <a:rPr lang="en-US" dirty="0"/>
              <a:t>Oh!  What a Lovely Trade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45375"/>
            <a:ext cx="7772400" cy="716080"/>
          </a:xfrm>
        </p:spPr>
        <p:txBody>
          <a:bodyPr>
            <a:normAutofit/>
          </a:bodyPr>
          <a:lstStyle/>
          <a:p>
            <a:r>
              <a:rPr lang="en-US" sz="3600" dirty="0"/>
              <a:t>Alan V. Deardorff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645064"/>
            <a:ext cx="7772400" cy="129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1F497D"/>
                </a:solidFill>
                <a:latin typeface="Cambria"/>
                <a:ea typeface="+mn-ea"/>
                <a:cs typeface="Cambr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presentation to Ford School Faculty Lunch, March 27, 2018</a:t>
            </a:r>
          </a:p>
        </p:txBody>
      </p:sp>
    </p:spTree>
    <p:extLst>
      <p:ext uri="{BB962C8B-B14F-4D97-AF65-F5344CB8AC3E}">
        <p14:creationId xmlns:p14="http://schemas.microsoft.com/office/powerpoint/2010/main" val="205838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A488-D9FC-5949-A1DB-0B06B12E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Is this a trade war?  Or will it be?</a:t>
            </a:r>
          </a:p>
          <a:p>
            <a:r>
              <a:rPr lang="en-US" dirty="0"/>
              <a:t>Too soon to say</a:t>
            </a:r>
          </a:p>
          <a:p>
            <a:pPr lvl="1"/>
            <a:r>
              <a:rPr lang="en-US" dirty="0"/>
              <a:t>The safeguard tariffs on solar panels and washing machines were normal uses of trade laws</a:t>
            </a:r>
          </a:p>
          <a:p>
            <a:pPr lvl="1"/>
            <a:r>
              <a:rPr lang="en-US" dirty="0"/>
              <a:t>The national security tariffs on steel and aluminum were </a:t>
            </a:r>
            <a:r>
              <a:rPr lang="en-US" u="sng" dirty="0"/>
              <a:t>not</a:t>
            </a:r>
            <a:r>
              <a:rPr lang="en-US" dirty="0"/>
              <a:t> normal, but were vastly scaled back to mostly China and Russia</a:t>
            </a:r>
          </a:p>
          <a:p>
            <a:pPr lvl="1"/>
            <a:r>
              <a:rPr lang="en-US" dirty="0"/>
              <a:t>The tariffs on China, just announced, are still unknown</a:t>
            </a:r>
          </a:p>
          <a:p>
            <a:r>
              <a:rPr lang="en-US" dirty="0"/>
              <a:t>Don’t know yet if there will be</a:t>
            </a:r>
          </a:p>
          <a:p>
            <a:pPr lvl="1"/>
            <a:r>
              <a:rPr lang="en-US" dirty="0"/>
              <a:t>Retaliation</a:t>
            </a:r>
          </a:p>
          <a:p>
            <a:pPr lvl="1"/>
            <a:r>
              <a:rPr lang="en-US" dirty="0"/>
              <a:t>Counter-retaliation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A488-D9FC-5949-A1DB-0B06B12E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of trade wars</a:t>
            </a:r>
          </a:p>
          <a:p>
            <a:pPr lvl="1"/>
            <a:r>
              <a:rPr lang="en-US" dirty="0"/>
              <a:t>Smoot-Hawley tariffs of the 1930s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5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E0ABCE-3C2A-584B-AD15-BFC115447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90" y="857250"/>
            <a:ext cx="4815021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10D32A-541D-324D-8C02-06A8FB37EFAD}"/>
              </a:ext>
            </a:extLst>
          </p:cNvPr>
          <p:cNvSpPr txBox="1"/>
          <p:nvPr/>
        </p:nvSpPr>
        <p:spPr>
          <a:xfrm>
            <a:off x="291229" y="1571233"/>
            <a:ext cx="1784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/>
              <a:t>Kindleberger</a:t>
            </a:r>
            <a:r>
              <a:rPr lang="en-US" sz="2100" dirty="0"/>
              <a:t> Spiral</a:t>
            </a:r>
          </a:p>
        </p:txBody>
      </p:sp>
    </p:spTree>
    <p:extLst>
      <p:ext uri="{BB962C8B-B14F-4D97-AF65-F5344CB8AC3E}">
        <p14:creationId xmlns:p14="http://schemas.microsoft.com/office/powerpoint/2010/main" val="232578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A488-D9FC-5949-A1DB-0B06B12E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History of trade wars</a:t>
            </a:r>
          </a:p>
          <a:p>
            <a:pPr lvl="1"/>
            <a:r>
              <a:rPr lang="en-US" dirty="0"/>
              <a:t>Smoot-Hawley tariffs of the 1930s</a:t>
            </a:r>
          </a:p>
          <a:p>
            <a:pPr lvl="2"/>
            <a:r>
              <a:rPr lang="en-US" dirty="0"/>
              <a:t>These were broader than any tariffs proposed so far</a:t>
            </a:r>
          </a:p>
          <a:p>
            <a:pPr lvl="2"/>
            <a:r>
              <a:rPr lang="en-US" dirty="0"/>
              <a:t>They did prompt retaliation</a:t>
            </a:r>
          </a:p>
          <a:p>
            <a:pPr lvl="1"/>
            <a:r>
              <a:rPr lang="en-US" dirty="0"/>
              <a:t>But (according to Doug Irwin)</a:t>
            </a:r>
          </a:p>
          <a:p>
            <a:pPr lvl="2"/>
            <a:r>
              <a:rPr lang="en-US" dirty="0"/>
              <a:t>The tariffs neither caused, nor were caused by, the Great Depression</a:t>
            </a:r>
          </a:p>
          <a:p>
            <a:pPr lvl="2"/>
            <a:r>
              <a:rPr lang="en-US" dirty="0"/>
              <a:t>More important than the tariffs were other policies,  including exchange restrictions motivated by the Gold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8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A488-D9FC-5949-A1DB-0B06B12E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trade disputes</a:t>
            </a:r>
          </a:p>
          <a:p>
            <a:pPr lvl="1"/>
            <a:r>
              <a:rPr lang="en-US" dirty="0"/>
              <a:t>US-Japan in the 1980s</a:t>
            </a:r>
          </a:p>
          <a:p>
            <a:pPr lvl="2"/>
            <a:r>
              <a:rPr lang="en-US" dirty="0"/>
              <a:t>Didn’t have WTO (only the weaker GATT) to resolve problems</a:t>
            </a:r>
          </a:p>
          <a:p>
            <a:pPr lvl="2"/>
            <a:r>
              <a:rPr lang="en-US" dirty="0"/>
              <a:t>As allies, US and Japan had reason to find solutions</a:t>
            </a:r>
          </a:p>
          <a:p>
            <a:pPr lvl="2"/>
            <a:r>
              <a:rPr lang="en-US" dirty="0"/>
              <a:t>(This was where USTR </a:t>
            </a:r>
            <a:r>
              <a:rPr lang="en-US" dirty="0" err="1"/>
              <a:t>Lighthizer</a:t>
            </a:r>
            <a:r>
              <a:rPr lang="en-US" dirty="0"/>
              <a:t> earned his stripes)</a:t>
            </a:r>
          </a:p>
          <a:p>
            <a:pPr lvl="1"/>
            <a:r>
              <a:rPr lang="en-US" dirty="0"/>
              <a:t>Since WTO</a:t>
            </a:r>
          </a:p>
          <a:p>
            <a:pPr lvl="2"/>
            <a:r>
              <a:rPr lang="en-US" dirty="0"/>
              <a:t>Many disputes</a:t>
            </a:r>
          </a:p>
          <a:p>
            <a:pPr lvl="2"/>
            <a:r>
              <a:rPr lang="en-US" dirty="0"/>
              <a:t>All handled in WTO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A488-D9FC-5949-A1DB-0B06B12E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9B26-B7E7-7447-877E-CFBE7B16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real dangers here:</a:t>
            </a:r>
          </a:p>
          <a:p>
            <a:pPr lvl="1"/>
            <a:r>
              <a:rPr lang="en-US" dirty="0"/>
              <a:t>The skirmish now could grow</a:t>
            </a:r>
          </a:p>
          <a:p>
            <a:pPr lvl="2"/>
            <a:r>
              <a:rPr lang="en-US" dirty="0"/>
              <a:t>But nobody (except Trump) wants that</a:t>
            </a:r>
          </a:p>
          <a:p>
            <a:pPr lvl="2"/>
            <a:r>
              <a:rPr lang="en-US" dirty="0"/>
              <a:t>News today is that China is promising changes</a:t>
            </a:r>
          </a:p>
          <a:p>
            <a:pPr lvl="2"/>
            <a:r>
              <a:rPr lang="en-US" dirty="0"/>
              <a:t>EC Chief Juncker:  </a:t>
            </a:r>
          </a:p>
          <a:p>
            <a:pPr lvl="3"/>
            <a:r>
              <a:rPr lang="en-US" dirty="0"/>
              <a:t>“We can also do stupid.”</a:t>
            </a:r>
          </a:p>
          <a:p>
            <a:pPr lvl="3"/>
            <a:r>
              <a:rPr lang="en-US" dirty="0"/>
              <a:t>“We also have to be this stupid.”</a:t>
            </a:r>
          </a:p>
          <a:p>
            <a:pPr lvl="1"/>
            <a:r>
              <a:rPr lang="en-US" dirty="0"/>
              <a:t>WTO may become irrelevant</a:t>
            </a:r>
          </a:p>
          <a:p>
            <a:pPr lvl="2"/>
            <a:r>
              <a:rPr lang="en-US" dirty="0"/>
              <a:t>Future disputes will be worse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E6488-1BD8-2B4C-82E7-D2430CD86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1E7D-1468-BE44-9DF7-EAAE6899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47" y="627669"/>
            <a:ext cx="8229600" cy="1143000"/>
          </a:xfrm>
        </p:spPr>
        <p:txBody>
          <a:bodyPr/>
          <a:lstStyle/>
          <a:p>
            <a:r>
              <a:rPr lang="en-US" dirty="0"/>
              <a:t>Addendum:  Quote from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CAFD-56FE-F743-8656-D6923BDFE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/>
              <a:t>Told by Canada's Justin Trudeau that Canada doesn’t have a trade surplus with the US, Trump says "I said, 'Wrong, Justin, you do.' I didn’t even know. I had no idea." </a:t>
            </a:r>
          </a:p>
          <a:p>
            <a:r>
              <a:rPr lang="en-US" sz="2400" dirty="0"/>
              <a:t>In fact, by US data, the US has a surplus with Canada in goods and services, but a deficit if you count only goods. 2017, $billions:</a:t>
            </a:r>
          </a:p>
          <a:p>
            <a:pPr lvl="1"/>
            <a:r>
              <a:rPr lang="en-US" sz="2000" dirty="0"/>
              <a:t>Goods: 			 	–17.5</a:t>
            </a:r>
          </a:p>
          <a:p>
            <a:pPr lvl="1"/>
            <a:r>
              <a:rPr lang="en-US" sz="2000" dirty="0"/>
              <a:t>Goods and services:  	+2.8</a:t>
            </a:r>
          </a:p>
          <a:p>
            <a:r>
              <a:rPr lang="en-US" sz="2400" dirty="0"/>
              <a:t>As economists explain, there is no reason why countries’ trade should balance, especially bilaterally, under either measure. 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20D75-E7FD-E846-B57E-7D33FE3D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0B557-0345-7F4D-9B65-1A193972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CAFD-56FE-F743-8656-D6923BDFE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Quote from Trump: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20D75-E7FD-E846-B57E-7D33FE3D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0B557-0345-7F4D-9B65-1A193972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A8E3C-1672-6843-81B8-97981CA9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060"/>
            <a:ext cx="9144000" cy="47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1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C968-2E5D-4A48-BDED-DBF34D09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he right about </a:t>
            </a:r>
            <a:br>
              <a:rPr lang="en-US" dirty="0"/>
            </a:br>
            <a:r>
              <a:rPr lang="en-US" dirty="0"/>
              <a:t>“almost all countries”?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B6CA1-DE5F-C34A-A7F0-D2D73F94B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US Census reports goods trade balances of US with 234 countries for 2017.  US has</a:t>
            </a:r>
          </a:p>
          <a:p>
            <a:pPr lvl="1"/>
            <a:r>
              <a:rPr lang="en-US" sz="2400" dirty="0"/>
              <a:t>Surpluses with 130</a:t>
            </a:r>
          </a:p>
          <a:p>
            <a:pPr lvl="1"/>
            <a:r>
              <a:rPr lang="en-US" sz="2400" dirty="0"/>
              <a:t>Deficits with 104</a:t>
            </a:r>
          </a:p>
          <a:p>
            <a:r>
              <a:rPr lang="en-US" sz="2800" dirty="0"/>
              <a:t>But with our top-10 trading partners (ranked by exports plus imports) we have a surplus with only one:  U.K.</a:t>
            </a:r>
          </a:p>
          <a:p>
            <a:r>
              <a:rPr lang="en-US" sz="2800" dirty="0"/>
              <a:t>Of our top 50 partners, we have surpluses with only 36%</a:t>
            </a:r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658A1-E2D0-9F4D-9A67-61805262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F8835-A1D7-A845-A2AD-F8D5EAF2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89E3-9691-1345-98D2-4CE8247F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for most of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E39A-0A89-FB4D-A256-F881725E6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2105180"/>
            <a:ext cx="7295322" cy="388846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http://www-</a:t>
            </a:r>
            <a:r>
              <a:rPr lang="en-US" dirty="0" err="1">
                <a:hlinkClick r:id="rId2"/>
              </a:rPr>
              <a:t>personal.umich.edu</a:t>
            </a:r>
            <a:r>
              <a:rPr lang="en-US" dirty="0">
                <a:hlinkClick r:id="rId2"/>
              </a:rPr>
              <a:t>/~</a:t>
            </a:r>
            <a:r>
              <a:rPr lang="en-US" dirty="0" err="1">
                <a:hlinkClick r:id="rId2"/>
              </a:rPr>
              <a:t>alandear</a:t>
            </a:r>
            <a:r>
              <a:rPr lang="en-US" dirty="0">
                <a:hlinkClick r:id="rId2"/>
              </a:rPr>
              <a:t>/news/</a:t>
            </a:r>
            <a:r>
              <a:rPr lang="en-US" dirty="0" err="1">
                <a:hlinkClick r:id="rId2"/>
              </a:rPr>
              <a:t>TradeNews.html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3DBD5-96D6-FA4A-A159-2E2BF199D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7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the News - 2017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702"/>
            <a:ext cx="8229600" cy="4189602"/>
          </a:xfrm>
        </p:spPr>
        <p:txBody>
          <a:bodyPr>
            <a:normAutofit/>
          </a:bodyPr>
          <a:lstStyle/>
          <a:p>
            <a:r>
              <a:rPr lang="en-US" sz="2800" dirty="0"/>
              <a:t>Jan 20:  Trump inaugurated</a:t>
            </a:r>
          </a:p>
          <a:p>
            <a:r>
              <a:rPr lang="en-US" sz="2800" dirty="0"/>
              <a:t>Jan 23:  Trump pulls out of TPP</a:t>
            </a:r>
          </a:p>
          <a:p>
            <a:r>
              <a:rPr lang="en-US" sz="2800" dirty="0"/>
              <a:t>Jan 30:  </a:t>
            </a:r>
          </a:p>
          <a:p>
            <a:r>
              <a:rPr lang="en-US" sz="2800" dirty="0"/>
              <a:t>Feb 27:</a:t>
            </a:r>
          </a:p>
          <a:p>
            <a:r>
              <a:rPr lang="en-US" sz="2800" dirty="0"/>
              <a:t>Mar 17:</a:t>
            </a:r>
          </a:p>
          <a:p>
            <a:r>
              <a:rPr lang="en-US" sz="2800" dirty="0"/>
              <a:t>Mar 31:</a:t>
            </a:r>
          </a:p>
          <a:p>
            <a:r>
              <a:rPr lang="en-US" sz="2800" dirty="0"/>
              <a:t>Apr 3:  Trump signs 2 executive orders on trade</a:t>
            </a:r>
          </a:p>
          <a:p>
            <a:r>
              <a:rPr lang="en-US" sz="2800" dirty="0"/>
              <a:t>Apr 3: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D5BCE-24E1-8949-8059-841E8E756F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8F3CB-E038-8441-A421-F6C97BCC2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158" y="3349656"/>
            <a:ext cx="304797" cy="374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A361BB-7014-8D49-A90A-25552BD1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895" y="3364799"/>
            <a:ext cx="5870713" cy="388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B531A-93B1-E24B-87DF-931B40017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679" y="3899437"/>
            <a:ext cx="6096000" cy="340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3ADC6-04C7-5244-B9F7-42F89F506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395" y="3870462"/>
            <a:ext cx="503435" cy="356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D3BBD-E2DB-0B41-B4CD-761FE592B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388" y="4388866"/>
            <a:ext cx="495300" cy="35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1E44AB-86F9-9F42-BCA7-872E99170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3931" y="4426389"/>
            <a:ext cx="5632174" cy="322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557A0F-6E46-A740-888D-EFC769FA0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047" y="4433957"/>
            <a:ext cx="604686" cy="257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51B039-BE9F-624C-BD90-2163CCA1C6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0531" y="4846927"/>
            <a:ext cx="456268" cy="471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5BBF32-726D-FD47-A153-B9009DC0F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0618" y="4929257"/>
            <a:ext cx="3462130" cy="304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DF9720-14F8-4C43-992F-363718F2B3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7779" y="4954657"/>
            <a:ext cx="2518831" cy="266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9534C6-30EB-194A-83F0-8C7F6DBF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54" y="5900699"/>
            <a:ext cx="304797" cy="3742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909164-9028-A843-881F-0AC5A24B62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4615" y="5792305"/>
            <a:ext cx="1887054" cy="613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46295C-734A-8A43-B7BC-68833043B4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4033" y="5908813"/>
            <a:ext cx="3860524" cy="3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the News – 2017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37702"/>
            <a:ext cx="8461513" cy="4189602"/>
          </a:xfrm>
        </p:spPr>
        <p:txBody>
          <a:bodyPr>
            <a:normAutofit/>
          </a:bodyPr>
          <a:lstStyle/>
          <a:p>
            <a:r>
              <a:rPr lang="en-US" sz="2800" dirty="0"/>
              <a:t>Apr 20:  National security probe of steel imports</a:t>
            </a:r>
          </a:p>
          <a:p>
            <a:r>
              <a:rPr lang="en-US" sz="2800" dirty="0"/>
              <a:t>Apr 24:  20% tariff on Canada softwood lumber*</a:t>
            </a:r>
          </a:p>
          <a:p>
            <a:r>
              <a:rPr lang="en-US" sz="2800" dirty="0"/>
              <a:t>Apr 26:  Trump “considers” pull-out of NAFTA</a:t>
            </a:r>
          </a:p>
          <a:p>
            <a:r>
              <a:rPr lang="en-US" sz="2800" dirty="0"/>
              <a:t>Apr 27:  Trump decides not to pull-out of NAFTA</a:t>
            </a:r>
          </a:p>
          <a:p>
            <a:r>
              <a:rPr lang="en-US" sz="2800" dirty="0"/>
              <a:t>May 18:  US launches NAFTA renegotiation</a:t>
            </a:r>
          </a:p>
          <a:p>
            <a:r>
              <a:rPr lang="en-US" sz="2800" dirty="0"/>
              <a:t>Jul 3:</a:t>
            </a:r>
          </a:p>
          <a:p>
            <a:r>
              <a:rPr lang="en-US" sz="2800" dirty="0"/>
              <a:t>Aug 14:  Probe of China’s intellectual property theft</a:t>
            </a:r>
          </a:p>
          <a:p>
            <a:r>
              <a:rPr lang="en-US" sz="2800" dirty="0"/>
              <a:t>Oct 5:  S. Korea agrees to amend FTA with US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A98F8-A852-384E-8E97-712E5D7B3744}"/>
              </a:ext>
            </a:extLst>
          </p:cNvPr>
          <p:cNvSpPr txBox="1"/>
          <p:nvPr/>
        </p:nvSpPr>
        <p:spPr>
          <a:xfrm>
            <a:off x="7182680" y="1749287"/>
            <a:ext cx="18155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CVD case begun under Obama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27F8A4-E0BE-1A4D-A332-4F603C383439}"/>
              </a:ext>
            </a:extLst>
          </p:cNvPr>
          <p:cNvCxnSpPr/>
          <p:nvPr/>
        </p:nvCxnSpPr>
        <p:spPr>
          <a:xfrm flipV="1">
            <a:off x="8216348" y="2411896"/>
            <a:ext cx="278296" cy="43732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CF76139-810D-9D47-8B23-500A89E2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976" y="4893533"/>
            <a:ext cx="304797" cy="374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F3B3A5-EE8D-FB4C-8C1B-884F99A1B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337" y="4785139"/>
            <a:ext cx="1887054" cy="6130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E57E05-D395-B94A-987D-6A19F3C94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713" y="4916555"/>
            <a:ext cx="3495261" cy="4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the News –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37702"/>
            <a:ext cx="8461513" cy="4189602"/>
          </a:xfrm>
        </p:spPr>
        <p:txBody>
          <a:bodyPr>
            <a:normAutofit/>
          </a:bodyPr>
          <a:lstStyle/>
          <a:p>
            <a:r>
              <a:rPr lang="en-US" sz="2800" dirty="0"/>
              <a:t>Jan 21:  US puts safeguard tariffs on solar panels and washing machines</a:t>
            </a:r>
          </a:p>
          <a:p>
            <a:r>
              <a:rPr lang="en-US" sz="2800" dirty="0"/>
              <a:t>Jan 28:  Trump: </a:t>
            </a:r>
          </a:p>
          <a:p>
            <a:pPr lvl="1"/>
            <a:r>
              <a:rPr lang="en-US" sz="2400" dirty="0"/>
              <a:t>“I’ve had a lot of problems with European Union, and it may morph into something very big from that standpoint, from a trade standpoint.”</a:t>
            </a:r>
          </a:p>
          <a:p>
            <a:r>
              <a:rPr lang="en-US" sz="2800" dirty="0"/>
              <a:t>Feb 13: Trump contemplates “reciprocal tax”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61C90-1CF1-734B-8712-C5F9BBDBD9CF}"/>
              </a:ext>
            </a:extLst>
          </p:cNvPr>
          <p:cNvSpPr txBox="1"/>
          <p:nvPr/>
        </p:nvSpPr>
        <p:spPr>
          <a:xfrm>
            <a:off x="7116419" y="2769704"/>
            <a:ext cx="18155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 be legal under WTO Safeguards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76730C-5BB8-B743-A23D-9B16C6524B23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711687" y="2676939"/>
            <a:ext cx="1404732" cy="55443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Events in the News – 2018 cont., Metals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37702"/>
            <a:ext cx="8461513" cy="4189602"/>
          </a:xfrm>
        </p:spPr>
        <p:txBody>
          <a:bodyPr>
            <a:normAutofit/>
          </a:bodyPr>
          <a:lstStyle/>
          <a:p>
            <a:r>
              <a:rPr lang="en-US" sz="2800" dirty="0"/>
              <a:t>Mar 1:  25% tariff on steel; 10% on aluminum</a:t>
            </a:r>
          </a:p>
          <a:p>
            <a:r>
              <a:rPr lang="en-US" sz="2800" dirty="0"/>
              <a:t>Mar 2:</a:t>
            </a:r>
          </a:p>
          <a:p>
            <a:r>
              <a:rPr lang="en-US" sz="2800" dirty="0"/>
              <a:t>Mar 2:\</a:t>
            </a:r>
          </a:p>
          <a:p>
            <a:r>
              <a:rPr lang="en-US" sz="2800" dirty="0"/>
              <a:t>Mar 2:</a:t>
            </a:r>
          </a:p>
          <a:p>
            <a:endParaRPr lang="en-US" sz="2800" dirty="0"/>
          </a:p>
          <a:p>
            <a:r>
              <a:rPr lang="en-US" sz="2800" dirty="0"/>
              <a:t>Mar 2:</a:t>
            </a:r>
          </a:p>
          <a:p>
            <a:r>
              <a:rPr lang="en-US" sz="2800" dirty="0"/>
              <a:t>Mar 3:</a:t>
            </a:r>
          </a:p>
          <a:p>
            <a:r>
              <a:rPr lang="en-US" sz="2800" dirty="0"/>
              <a:t>Mar 3: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8C499-F9CB-9941-AB55-C1CD3707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24" y="2803387"/>
            <a:ext cx="4348093" cy="58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6910B-B99D-4246-B6B8-A0A0AC90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00" y="2806092"/>
            <a:ext cx="456268" cy="471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E5E13-9474-1643-80BE-9631C87E0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409" y="3310027"/>
            <a:ext cx="4481710" cy="493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769BF6-7085-7B4C-8A0C-82297093E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22" y="3303048"/>
            <a:ext cx="456268" cy="471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8E980-5845-9F4E-AC70-60D5E4FA4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652" y="3885108"/>
            <a:ext cx="6533322" cy="351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9882B-0FE3-664C-A02B-E234C3F5F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621" y="3883714"/>
            <a:ext cx="503435" cy="356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130AC-B19E-D647-9759-35F2FAA94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3210" y="4220612"/>
            <a:ext cx="7331764" cy="324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FB363B-F3EA-C54F-B509-F1EA630CC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8644" y="4823791"/>
            <a:ext cx="4823790" cy="543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C5E745-88C7-A548-B505-3A5C00CA2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48" y="4820422"/>
            <a:ext cx="456268" cy="471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3C64BA-4182-4143-90E3-529BBA46A7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1902" y="5424557"/>
            <a:ext cx="469900" cy="355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3E986D-C586-6E43-843B-97D6B8CDF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9963" y="5379554"/>
            <a:ext cx="1435100" cy="419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ECE766-03F6-EB4E-9352-9206FAF12B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6383" y="5333466"/>
            <a:ext cx="4108174" cy="5154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98AF5E-9D01-7047-8D6C-8413A3B1CC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1653" y="5940874"/>
            <a:ext cx="5658678" cy="368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B8BEEC-E8BF-6945-8344-A54635714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247" y="5931175"/>
            <a:ext cx="503435" cy="3569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FE11658-015E-4442-A2B0-156093608B6B}"/>
              </a:ext>
            </a:extLst>
          </p:cNvPr>
          <p:cNvSpPr txBox="1"/>
          <p:nvPr/>
        </p:nvSpPr>
        <p:spPr>
          <a:xfrm>
            <a:off x="6652593" y="1470991"/>
            <a:ext cx="18155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Legality under WTO doubtful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EB37CA-EDCB-DE43-BA70-C32A35F3C5B0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697357" y="1794157"/>
            <a:ext cx="2955236" cy="538226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76CFE6-39DC-9C45-A1E5-98EF4AB31239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5844209" y="1794157"/>
            <a:ext cx="808384" cy="55147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Events in the News – 2018 cont., Metals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37702"/>
            <a:ext cx="8461513" cy="4189602"/>
          </a:xfrm>
        </p:spPr>
        <p:txBody>
          <a:bodyPr>
            <a:normAutofit/>
          </a:bodyPr>
          <a:lstStyle/>
          <a:p>
            <a:r>
              <a:rPr lang="en-US" sz="2800" dirty="0"/>
              <a:t>Mar 8:  </a:t>
            </a:r>
          </a:p>
          <a:p>
            <a:r>
              <a:rPr lang="en-US" sz="2800" dirty="0"/>
              <a:t>Mar 8:  Trump metals tariffs to start in 15 days, exempting Canada and Mexico</a:t>
            </a:r>
          </a:p>
          <a:p>
            <a:r>
              <a:rPr lang="en-US" sz="2800" dirty="0"/>
              <a:t>Mar 22:  Also exempts other allies EU, Australia, S. Korea, Brazil, Argentina (not Japan)</a:t>
            </a:r>
          </a:p>
          <a:p>
            <a:r>
              <a:rPr lang="en-US" sz="2800" dirty="0"/>
              <a:t>Mar 23 Tariffs go into effect, mostly on China and Russia</a:t>
            </a:r>
          </a:p>
          <a:p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B0DAD1-8D7C-734F-85FB-7C72B7C7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06" y="2335864"/>
            <a:ext cx="304797" cy="3742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A8E541-5DE7-4E48-A424-DD5D75022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867" y="2227470"/>
            <a:ext cx="1887054" cy="613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D922A7-0F84-FD4E-93B4-03C8B2125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803" y="2304222"/>
            <a:ext cx="4673876" cy="4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6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A2E70-CF15-184F-B515-5A69BB99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15:  Int Macro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E887-7C30-594E-957A-6A37037E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2B7B-D032-6543-A1EB-F32B775BAED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D790E-316D-7244-AC97-1639630F6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45" y="92765"/>
            <a:ext cx="44120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AE69E0-3A54-6D4C-AF02-CA764A2ABCDF}"/>
              </a:ext>
            </a:extLst>
          </p:cNvPr>
          <p:cNvSpPr txBox="1"/>
          <p:nvPr/>
        </p:nvSpPr>
        <p:spPr>
          <a:xfrm>
            <a:off x="2782956" y="1537252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B8605-1BE7-BB4A-AC3D-201A049A3F4C}"/>
              </a:ext>
            </a:extLst>
          </p:cNvPr>
          <p:cNvSpPr txBox="1"/>
          <p:nvPr/>
        </p:nvSpPr>
        <p:spPr>
          <a:xfrm>
            <a:off x="2802834" y="2259496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AD1DE-7050-3B43-9486-1A894C64D21A}"/>
              </a:ext>
            </a:extLst>
          </p:cNvPr>
          <p:cNvSpPr txBox="1"/>
          <p:nvPr/>
        </p:nvSpPr>
        <p:spPr>
          <a:xfrm>
            <a:off x="2789583" y="1146314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4CB2D-9128-FF40-8BD8-7FDD9EB01107}"/>
              </a:ext>
            </a:extLst>
          </p:cNvPr>
          <p:cNvSpPr txBox="1"/>
          <p:nvPr/>
        </p:nvSpPr>
        <p:spPr>
          <a:xfrm>
            <a:off x="2763078" y="1861931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62A00-7CA3-394F-BAED-EA4738AB82F8}"/>
              </a:ext>
            </a:extLst>
          </p:cNvPr>
          <p:cNvSpPr txBox="1"/>
          <p:nvPr/>
        </p:nvSpPr>
        <p:spPr>
          <a:xfrm>
            <a:off x="2789583" y="2617305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8430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985478"/>
            <a:ext cx="779227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Events in the News – 2018 cont.,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37702"/>
            <a:ext cx="8461513" cy="4189602"/>
          </a:xfrm>
        </p:spPr>
        <p:txBody>
          <a:bodyPr>
            <a:normAutofit/>
          </a:bodyPr>
          <a:lstStyle/>
          <a:p>
            <a:r>
              <a:rPr lang="en-US" sz="2800" dirty="0"/>
              <a:t>Mar 22:  Trump announces tariffs on $50-60 billion of China exports</a:t>
            </a:r>
          </a:p>
          <a:p>
            <a:r>
              <a:rPr lang="en-US" sz="2800" dirty="0"/>
              <a:t>Mar 22:  China threatens tariffs on $3 billion of US exports</a:t>
            </a:r>
          </a:p>
          <a:p>
            <a:r>
              <a:rPr lang="en-US" sz="2800" dirty="0"/>
              <a:t>Mar 23:</a:t>
            </a:r>
          </a:p>
          <a:p>
            <a:r>
              <a:rPr lang="en-US" sz="2800" dirty="0"/>
              <a:t>Mar 24: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A32655-6995-3540-9C87-B0EF4E5A2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49" y="4229840"/>
            <a:ext cx="495300" cy="35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F8134F-797B-9B45-874B-896181539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922" y="4109252"/>
            <a:ext cx="6507058" cy="6350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B610AF-C626-5A4B-8E02-05FAEAFF7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426" y="4781429"/>
            <a:ext cx="6175513" cy="2854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9BC204-B5EA-364E-8422-BA653F6EC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175" y="4701377"/>
            <a:ext cx="304797" cy="3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8063</TotalTime>
  <Words>833</Words>
  <Application>Microsoft Macintosh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Office Theme</vt:lpstr>
      <vt:lpstr>Oh!  What a Lovely Trade War?</vt:lpstr>
      <vt:lpstr>Source for most of this</vt:lpstr>
      <vt:lpstr>Events in the News - 2017</vt:lpstr>
      <vt:lpstr>Events in the News – 2017 cont.</vt:lpstr>
      <vt:lpstr>Events in the News – 2018</vt:lpstr>
      <vt:lpstr>Events in the News – 2018 cont., Metals</vt:lpstr>
      <vt:lpstr>Events in the News – 2018 cont., Metals cont.</vt:lpstr>
      <vt:lpstr>PowerPoint Presentation</vt:lpstr>
      <vt:lpstr>Events in the News – 2018 cont., China</vt:lpstr>
      <vt:lpstr>Trade War?</vt:lpstr>
      <vt:lpstr>Trade War?</vt:lpstr>
      <vt:lpstr>PowerPoint Presentation</vt:lpstr>
      <vt:lpstr>Trade War?</vt:lpstr>
      <vt:lpstr>Trade War?</vt:lpstr>
      <vt:lpstr>Trade War?</vt:lpstr>
      <vt:lpstr>Addendum:  Quote from Trump</vt:lpstr>
      <vt:lpstr>PowerPoint Presentation</vt:lpstr>
      <vt:lpstr>Is he right about  “almost all countries”?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Katie Talik</dc:creator>
  <cp:lastModifiedBy>Microsoft Office User</cp:lastModifiedBy>
  <cp:revision>104</cp:revision>
  <dcterms:created xsi:type="dcterms:W3CDTF">2012-05-22T13:39:22Z</dcterms:created>
  <dcterms:modified xsi:type="dcterms:W3CDTF">2018-03-27T15:39:09Z</dcterms:modified>
</cp:coreProperties>
</file>